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1.xml.rels" ContentType="application/vnd.openxmlformats-package.relationships+xml"/>
  <Override PartName="/ppt/slideMasters/slideMaster5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1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Override PartName="/ppt/media/image29.png" ContentType="image/png"/>
  <Override PartName="/ppt/media/image27.png" ContentType="image/png"/>
  <Override PartName="/ppt/media/image28.png" ContentType="image/png"/>
  <Override PartName="/ppt/media/image50.jpeg" ContentType="image/jpeg"/>
  <Override PartName="/ppt/media/image24.png" ContentType="image/png"/>
  <Override PartName="/ppt/media/image23.png" ContentType="image/png"/>
  <Override PartName="/ppt/media/image19.png" ContentType="image/png"/>
  <Override PartName="/ppt/media/image18.png" ContentType="image/png"/>
  <Override PartName="/ppt/media/image9.png" ContentType="image/png"/>
  <Override PartName="/ppt/media/image22.png" ContentType="image/png"/>
  <Override PartName="/ppt/media/image51.jpeg" ContentType="image/jpeg"/>
  <Override PartName="/ppt/media/image13.png" ContentType="image/png"/>
  <Override PartName="/ppt/media/image38.png" ContentType="image/png"/>
  <Override PartName="/ppt/media/image31.png" ContentType="image/png"/>
  <Override PartName="/ppt/media/image4.png" ContentType="image/png"/>
  <Override PartName="/ppt/media/image40.png" ContentType="image/png"/>
  <Override PartName="/ppt/media/image32.png" ContentType="image/png"/>
  <Override PartName="/ppt/media/image42.png" ContentType="image/png"/>
  <Override PartName="/ppt/media/image16.png" ContentType="image/png"/>
  <Override PartName="/ppt/media/image21.png" ContentType="image/png"/>
  <Override PartName="/ppt/media/image30.png" ContentType="image/png"/>
  <Override PartName="/ppt/media/image47.png" ContentType="image/png"/>
  <Override PartName="/ppt/media/image37.png" ContentType="image/png"/>
  <Override PartName="/ppt/media/image45.png" ContentType="image/png"/>
  <Override PartName="/ppt/media/image44.png" ContentType="image/png"/>
  <Override PartName="/ppt/media/image5.jpeg" ContentType="image/jpeg"/>
  <Override PartName="/ppt/media/image46.png" ContentType="image/png"/>
  <Override PartName="/ppt/media/image43.png" ContentType="image/png"/>
  <Override PartName="/ppt/media/image33.png" ContentType="image/png"/>
  <Override PartName="/ppt/media/image1.png" ContentType="image/png"/>
  <Override PartName="/ppt/media/image41.png" ContentType="image/png"/>
  <Override PartName="/ppt/media/image12.png" ContentType="image/png"/>
  <Override PartName="/ppt/media/image49.png" ContentType="image/png"/>
  <Override PartName="/ppt/media/image35.png" ContentType="image/png"/>
  <Override PartName="/ppt/media/image34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48.png" ContentType="image/png"/>
  <Override PartName="/ppt/media/image25.png" ContentType="image/png"/>
  <Override PartName="/ppt/media/image3.png" ContentType="image/png"/>
  <Override PartName="/ppt/media/image2.png" ContentType="image/png"/>
  <Override PartName="/ppt/media/image39.png" ContentType="image/png"/>
  <Override PartName="/ppt/media/image20.png" ContentType="image/png"/>
  <Override PartName="/ppt/media/image8.png" ContentType="image/png"/>
  <Override PartName="/ppt/media/image36.png" ContentType="image/png"/>
  <Override PartName="/ppt/media/image10.png" ContentType="image/png"/>
  <Override PartName="/ppt/media/image7.png" ContentType="image/png"/>
  <Override PartName="/ppt/media/image26.png" ContentType="image/png"/>
  <Override PartName="/ppt/media/image6.jpeg" ContentType="image/jpeg"/>
  <Override PartName="/ppt/media/image11.png" ContentType="image/png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4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6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37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_rels/slide8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12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1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7.xml.rels" ContentType="application/vnd.openxmlformats-package.relationships+xml"/>
  <Override PartName="/ppt/slides/_rels/slide36.xml.rels" ContentType="application/vnd.openxmlformats-package.relationships+xml"/>
  <Override PartName="/ppt/slides/_rels/slide10.xml.rels" ContentType="application/vnd.openxmlformats-package.relationships+xml"/>
  <Override PartName="/ppt/slides/_rels/slide37.xml.rels" ContentType="application/vnd.openxmlformats-package.relationships+xml"/>
  <Override PartName="/ppt/slides/_rels/slide27.xml.rels" ContentType="application/vnd.openxmlformats-package.relationships+xml"/>
  <Override PartName="/ppt/slides/_rels/slide38.xml.rels" ContentType="application/vnd.openxmlformats-package.relationships+xml"/>
  <Override PartName="/ppt/slides/_rels/slide24.xml.rels" ContentType="application/vnd.openxmlformats-package.relationships+xml"/>
  <Override PartName="/ppt/slides/_rels/slide35.xml.rels" ContentType="application/vnd.openxmlformats-package.relationships+xml"/>
  <Override PartName="/ppt/slides/_rels/slide39.xml.rels" ContentType="application/vnd.openxmlformats-package.relationships+xml"/>
  <Override PartName="/ppt/slides/_rels/slide21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slide31.xml" ContentType="application/vnd.openxmlformats-officedocument.presentationml.slide+xml"/>
  <Override PartName="/ppt/slides/slide39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3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5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E53CD43-6145-4425-BE3F-C65A74B7618A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hyperlink" Target="https://skerritt.blog/how-does-tor-really-work/#&#128073;-tor-itself" TargetMode="External"/><Relationship Id="rId2" Type="http://schemas.openxmlformats.org/officeDocument/2006/relationships/slide" Target="../slides/slide13.xml"/><Relationship Id="rId3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hyperlink" Target="https://skerritt.blog/how-does-tor-really-work/#&#128073;-tor-itself" TargetMode="External"/><Relationship Id="rId2" Type="http://schemas.openxmlformats.org/officeDocument/2006/relationships/slide" Target="../slides/slide14.xml"/><Relationship Id="rId3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hyperlink" Target="http://hxuzjtocnzvv5g2rtg2bhwkcbupmk7rclb6lly3fo4tvqkk5oyrv3nid.onion/" TargetMode="External"/><Relationship Id="rId2" Type="http://schemas.openxmlformats.org/officeDocument/2006/relationships/hyperlink" Target="https://onionmail.info/" TargetMode="External"/><Relationship Id="rId3" Type="http://schemas.openxmlformats.org/officeDocument/2006/relationships/hyperlink" Target="https://onionghost.com/" TargetMode="External"/><Relationship Id="rId4" Type="http://schemas.openxmlformats.org/officeDocument/2006/relationships/hyperlink" Target="https://onionmail.org/" TargetMode="External"/><Relationship Id="rId5" Type="http://schemas.openxmlformats.org/officeDocument/2006/relationships/slide" Target="../slides/slide18.xml"/><Relationship Id="rId6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hyperlink" Target="https://skerritt.blog/how-does-tor-really-work/#&#128073;-tor-itself" TargetMode="External"/><Relationship Id="rId2" Type="http://schemas.openxmlformats.org/officeDocument/2006/relationships/slide" Target="../slides/slide8.xml"/><Relationship Id="rId3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1"/>
              </a:rPr>
              <a:t>https://skerritt.blog/how-does-tor-really-work/#%F0%9F%91%89-tor-itself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https://www.eff.org/es/pages/tor-and-https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1"/>
              </a:rPr>
              <a:t>https://skerritt.blog/how-does-tor-really-work/#%F0%9F%91%89-tor-itself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https://www.eff.org/es/pages/tor-and-https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https://www.whonix.org/wiki/Comparison_with_Others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https://www.whonix.org/wiki/Comparison_with_Others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1"/>
              </a:rPr>
              <a:t>http://hxuzjtocnzvv5g2rtg2bhwkcbupmk7rclb6lly3fo4tvqkk5oyrv3nid.onion</a:t>
            </a:r>
            <a:br>
              <a:rPr sz="2000"/>
            </a:br>
            <a:br>
              <a:rPr sz="2000"/>
            </a:b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2"/>
              </a:rPr>
              <a:t>https://onionmail.info/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3"/>
              </a:rPr>
              <a:t>https://onionghost.com/</a:t>
            </a:r>
            <a:br>
              <a:rPr sz="2000"/>
            </a:br>
            <a:br>
              <a:rPr sz="2000"/>
            </a:b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4"/>
              </a:rPr>
              <a:t>https://onionmail.org</a:t>
            </a:r>
            <a:br>
              <a:rPr sz="2000"/>
            </a:br>
            <a:br>
              <a:rPr sz="2000"/>
            </a:b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https://www.whonix.org/wiki/Comparison_with_Others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https://www.whonix.org/wiki/Comparison_with_Others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https://www.whonix.org/wiki/Comparison_with_Others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https://www.whonix.org/wiki/Comparison_with_Others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https://www.whonix.org/wiki/Comparison_with_Others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https://www.whonix.org/wiki/Comparison_with_Others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1"/>
              </a:rPr>
              <a:t>https://skerritt.blog/how-does-tor-really-work/#%F0%9F%91%89-tor-itself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https://www.eff.org/es/pages/tor-and-https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Surface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la web que es publica y accesible mediante los navegadores tradicionales, ademas de estar indexada por los buscadores tradicionales.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Deep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Toda web no indexada por los buscadores tradicionales, como puede ser la red de una empresa privada, el contenido del correo privado, o la propia dark web.</a:t>
            </a:r>
            <a:br>
              <a:rPr sz="1600"/>
            </a:b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Dark Web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585d6a"/>
                </a:solidFill>
                <a:effectLst/>
                <a:uFillTx/>
                <a:latin typeface="Hermit"/>
                <a:ea typeface="Arial"/>
              </a:rPr>
              <a:t>Aquellas web que solo son accesibles mediante la red Tor (esta contenida dentro de la Deep Web).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7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CuadroTexto 8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" name="Conector recto 9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5" name="Conector recto 10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grpSp>
        <p:nvGrpSpPr>
          <p:cNvPr id="6" name="Grupo 11"/>
          <p:cNvGrpSpPr/>
          <p:nvPr/>
        </p:nvGrpSpPr>
        <p:grpSpPr>
          <a:xfrm>
            <a:off x="2160" y="285840"/>
            <a:ext cx="417600" cy="981000"/>
            <a:chOff x="2160" y="285840"/>
            <a:chExt cx="417600" cy="981000"/>
          </a:xfrm>
        </p:grpSpPr>
        <p:sp>
          <p:nvSpPr>
            <p:cNvPr id="7" name="object 86"/>
            <p:cNvSpPr/>
            <p:nvPr/>
          </p:nvSpPr>
          <p:spPr>
            <a:xfrm rot="5400000">
              <a:off x="130320" y="77436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bb99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" name="object 87"/>
            <p:cNvSpPr/>
            <p:nvPr/>
          </p:nvSpPr>
          <p:spPr>
            <a:xfrm rot="5400000">
              <a:off x="130320" y="57096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6ba4b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" name="object 88"/>
            <p:cNvSpPr/>
            <p:nvPr/>
          </p:nvSpPr>
          <p:spPr>
            <a:xfrm rot="5400000">
              <a:off x="130320" y="36540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137d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" name="object 89"/>
            <p:cNvSpPr/>
            <p:nvPr/>
          </p:nvSpPr>
          <p:spPr>
            <a:xfrm rot="5400000">
              <a:off x="130320" y="15732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0b132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" name="object 86"/>
            <p:cNvSpPr/>
            <p:nvPr/>
          </p:nvSpPr>
          <p:spPr>
            <a:xfrm rot="5400000">
              <a:off x="130320" y="97740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deccc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</a:t>
            </a: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</a:t>
            </a: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</a:t>
            </a: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Outline </a:t>
            </a: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iapositiva de título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adroTexto 1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CuadroTexto 2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0" name="Conector recto 3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101" name="Conector recto 12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06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scuro vacio">
    <p:bg>
      <p:bgPr>
        <a:solidFill>
          <a:srgbClr val="0000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adroTexto 13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CuadroTexto 14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106" name="Conector recto 15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107" name="Conector recto 16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ítulo y objetos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adroTexto 16"/>
          <p:cNvSpPr/>
          <p:nvPr/>
        </p:nvSpPr>
        <p:spPr>
          <a:xfrm>
            <a:off x="0" y="1397520"/>
            <a:ext cx="11275560" cy="202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60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MUCHA</a:t>
            </a:r>
            <a:r>
              <a:rPr b="1" lang="es-ES" sz="66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S</a:t>
            </a:r>
            <a:r>
              <a:rPr b="1" lang="es-ES" sz="60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 </a:t>
            </a:r>
            <a:endParaRPr b="0" lang="en-US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60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GRACIAS</a:t>
            </a:r>
            <a:endParaRPr b="0" lang="en-US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Diapositiva de título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676320" y="453600"/>
            <a:ext cx="4775400" cy="502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8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Título de la</a:t>
            </a:r>
            <a:br>
              <a:rPr sz="4800"/>
            </a:br>
            <a:r>
              <a:rPr b="0" lang="es-ES" sz="48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presentación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Rectángulo 1"/>
          <p:cNvSpPr/>
          <p:nvPr/>
        </p:nvSpPr>
        <p:spPr>
          <a:xfrm>
            <a:off x="3479400" y="453600"/>
            <a:ext cx="43560" cy="50882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ES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ulo y subti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Título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Subtítulo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2160" y="285840"/>
            <a:ext cx="417600" cy="981000"/>
            <a:chOff x="2160" y="285840"/>
            <a:chExt cx="417600" cy="981000"/>
          </a:xfrm>
        </p:grpSpPr>
        <p:sp>
          <p:nvSpPr>
            <p:cNvPr id="17" name="object 86"/>
            <p:cNvSpPr/>
            <p:nvPr/>
          </p:nvSpPr>
          <p:spPr>
            <a:xfrm rot="5400000">
              <a:off x="130320" y="77436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bb99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" name="object 87"/>
            <p:cNvSpPr/>
            <p:nvPr/>
          </p:nvSpPr>
          <p:spPr>
            <a:xfrm rot="5400000">
              <a:off x="130320" y="57096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6ba4b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" name="object 88"/>
            <p:cNvSpPr/>
            <p:nvPr/>
          </p:nvSpPr>
          <p:spPr>
            <a:xfrm rot="5400000">
              <a:off x="130320" y="36540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137d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" name="object 89"/>
            <p:cNvSpPr/>
            <p:nvPr/>
          </p:nvSpPr>
          <p:spPr>
            <a:xfrm rot="5400000">
              <a:off x="130320" y="15732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0b132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" name="object 86"/>
            <p:cNvSpPr/>
            <p:nvPr/>
          </p:nvSpPr>
          <p:spPr>
            <a:xfrm rot="5400000">
              <a:off x="130320" y="97740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deccc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2" name="CuadroTexto 19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CuadroTexto 21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4" name="Conector recto 25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25" name="Conector recto 1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ulo subtitulo y contenid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Título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Subtítulo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8" name="Grupo 15"/>
          <p:cNvGrpSpPr/>
          <p:nvPr/>
        </p:nvGrpSpPr>
        <p:grpSpPr>
          <a:xfrm>
            <a:off x="2160" y="285840"/>
            <a:ext cx="417600" cy="981000"/>
            <a:chOff x="2160" y="285840"/>
            <a:chExt cx="417600" cy="981000"/>
          </a:xfrm>
        </p:grpSpPr>
        <p:sp>
          <p:nvSpPr>
            <p:cNvPr id="29" name="object 86"/>
            <p:cNvSpPr/>
            <p:nvPr/>
          </p:nvSpPr>
          <p:spPr>
            <a:xfrm rot="5400000">
              <a:off x="130320" y="77436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bb99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" name="object 87"/>
            <p:cNvSpPr/>
            <p:nvPr/>
          </p:nvSpPr>
          <p:spPr>
            <a:xfrm rot="5400000">
              <a:off x="130320" y="57096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6ba4b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" name="object 88"/>
            <p:cNvSpPr/>
            <p:nvPr/>
          </p:nvSpPr>
          <p:spPr>
            <a:xfrm rot="5400000">
              <a:off x="130320" y="36540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137d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" name="object 89"/>
            <p:cNvSpPr/>
            <p:nvPr/>
          </p:nvSpPr>
          <p:spPr>
            <a:xfrm rot="5400000">
              <a:off x="130320" y="15732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0b132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" name="object 86"/>
            <p:cNvSpPr/>
            <p:nvPr/>
          </p:nvSpPr>
          <p:spPr>
            <a:xfrm rot="5400000">
              <a:off x="130320" y="97740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deccc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4" name="CuadroTexto 19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CuadroTexto 21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36" name="Conector recto 25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37" name="Conector recto 1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38080" y="1474920"/>
            <a:ext cx="10541880" cy="47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Haga clic para modificar los estilos de texto del patrón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151f36"/>
              </a:buClr>
              <a:buFont typeface="Arial"/>
              <a:buChar char="•"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Segundo nivel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151f3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s-ES" sz="1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Tercer nivel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213155"/>
              </a:buClr>
              <a:buFont typeface="Courier New"/>
              <a:buChar char="o"/>
              <a:tabLst>
                <a:tab algn="l" pos="0"/>
              </a:tabLst>
            </a:pPr>
            <a:r>
              <a:rPr b="0" lang="es-ES" sz="1200" strike="noStrike" u="none">
                <a:solidFill>
                  <a:schemeClr val="dk1">
                    <a:lumMod val="90000"/>
                    <a:lumOff val="10000"/>
                  </a:schemeClr>
                </a:solidFill>
                <a:effectLst/>
                <a:uFillTx/>
                <a:latin typeface="Arial"/>
              </a:rPr>
              <a:t>Cuarto nivel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213155"/>
              </a:buClr>
              <a:buFont typeface="Courier New"/>
              <a:buChar char="o"/>
              <a:tabLst>
                <a:tab algn="l" pos="0"/>
              </a:tabLst>
            </a:pPr>
            <a:r>
              <a:rPr b="0" lang="es-ES" sz="1100" strike="noStrike" u="none">
                <a:solidFill>
                  <a:schemeClr val="dk1">
                    <a:lumMod val="90000"/>
                    <a:lumOff val="10000"/>
                  </a:schemeClr>
                </a:solidFill>
                <a:effectLst/>
                <a:uFillTx/>
                <a:latin typeface="Arial"/>
              </a:rPr>
              <a:t>Quinto nivel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ulo subtitulo texto + image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5183280" y="1567440"/>
            <a:ext cx="616680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Haga clic para modificar los estilos de texto del patrón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CuadroTexto 7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CuadroTexto 8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43" name="Conector recto 9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44" name="Conector recto 10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grpSp>
        <p:nvGrpSpPr>
          <p:cNvPr id="45" name="Grupo 11"/>
          <p:cNvGrpSpPr/>
          <p:nvPr/>
        </p:nvGrpSpPr>
        <p:grpSpPr>
          <a:xfrm>
            <a:off x="2160" y="285840"/>
            <a:ext cx="417600" cy="981000"/>
            <a:chOff x="2160" y="285840"/>
            <a:chExt cx="417600" cy="981000"/>
          </a:xfrm>
        </p:grpSpPr>
        <p:sp>
          <p:nvSpPr>
            <p:cNvPr id="46" name="object 86"/>
            <p:cNvSpPr/>
            <p:nvPr/>
          </p:nvSpPr>
          <p:spPr>
            <a:xfrm rot="5400000">
              <a:off x="130320" y="77436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bb99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" name="object 87"/>
            <p:cNvSpPr/>
            <p:nvPr/>
          </p:nvSpPr>
          <p:spPr>
            <a:xfrm rot="5400000">
              <a:off x="130320" y="57096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6ba4b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" name="object 88"/>
            <p:cNvSpPr/>
            <p:nvPr/>
          </p:nvSpPr>
          <p:spPr>
            <a:xfrm rot="5400000">
              <a:off x="130320" y="36540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137da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" name="object 89"/>
            <p:cNvSpPr/>
            <p:nvPr/>
          </p:nvSpPr>
          <p:spPr>
            <a:xfrm rot="5400000">
              <a:off x="130320" y="15732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0b132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" name="object 86"/>
            <p:cNvSpPr/>
            <p:nvPr/>
          </p:nvSpPr>
          <p:spPr>
            <a:xfrm rot="5400000">
              <a:off x="130320" y="977400"/>
              <a:ext cx="161280" cy="417600"/>
            </a:xfrm>
            <a:custGeom>
              <a:avLst/>
              <a:gdLst>
                <a:gd name="textAreaLeft" fmla="*/ 0 w 161280"/>
                <a:gd name="textAreaRight" fmla="*/ 163440 w 161280"/>
                <a:gd name="textAreaTop" fmla="*/ 0 h 417600"/>
                <a:gd name="textAreaBottom" fmla="*/ 419760 h 417600"/>
              </a:gdLst>
              <a:ahLst/>
              <a:cxnLst/>
              <a:rect l="textAreaLeft" t="textAreaTop" r="textAreaRight" b="textAreaBottom"/>
              <a:pathLst>
                <a:path w="361950" h="361950">
                  <a:moveTo>
                    <a:pt x="361530" y="0"/>
                  </a:moveTo>
                  <a:lnTo>
                    <a:pt x="0" y="0"/>
                  </a:lnTo>
                  <a:lnTo>
                    <a:pt x="0" y="361530"/>
                  </a:lnTo>
                  <a:lnTo>
                    <a:pt x="361530" y="361530"/>
                  </a:lnTo>
                  <a:lnTo>
                    <a:pt x="361530" y="0"/>
                  </a:lnTo>
                  <a:close/>
                </a:path>
              </a:pathLst>
            </a:custGeom>
            <a:solidFill>
              <a:srgbClr val="deccc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Título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Subtítulo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dice_oscuro">
    <p:bg>
      <p:bgPr>
        <a:solidFill>
          <a:srgbClr val="0b13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52680" y="287640"/>
            <a:ext cx="5841360" cy="90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ÍNDICE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218560" y="1503720"/>
            <a:ext cx="6718680" cy="468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Lorem ipsum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Lorem ipsum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Lorem ipsum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CuadroTexto 1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CuadroTexto 2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57" name="Conector recto 3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58" name="Conector recto 12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pic>
        <p:nvPicPr>
          <p:cNvPr id="59" name="Imagen 15" descr="Imagen que contiene transporte, vuelo, computadora, esquiando&#10;&#10;El contenido generado por IA puede ser incorrecto."/>
          <p:cNvPicPr/>
          <p:nvPr/>
        </p:nvPicPr>
        <p:blipFill>
          <a:blip r:embed="rId2">
            <a:alphaModFix amt="80000"/>
          </a:blip>
          <a:srcRect l="23700" t="2167" r="0" b="0"/>
          <a:stretch/>
        </p:blipFill>
        <p:spPr>
          <a:xfrm>
            <a:off x="-9360" y="812880"/>
            <a:ext cx="4515840" cy="60429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Indice_clar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n 13" descr="Imagen que contiene transporte, vuelo, computadora, esquiando&#10;&#10;El contenido generado por IA puede ser incorrecto."/>
          <p:cNvPicPr/>
          <p:nvPr/>
        </p:nvPicPr>
        <p:blipFill>
          <a:blip r:embed="rId2">
            <a:alphaModFix amt="80000"/>
          </a:blip>
          <a:srcRect l="23700" t="2167" r="0" b="0"/>
          <a:stretch/>
        </p:blipFill>
        <p:spPr>
          <a:xfrm>
            <a:off x="-9360" y="812880"/>
            <a:ext cx="4515840" cy="60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52680" y="287640"/>
            <a:ext cx="5841360" cy="90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trike="noStrike" u="none">
                <a:solidFill>
                  <a:srgbClr val="000013"/>
                </a:solidFill>
                <a:effectLst/>
                <a:uFillTx/>
                <a:latin typeface="Arial"/>
              </a:rPr>
              <a:t>ÍNDICE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200200" y="1503720"/>
            <a:ext cx="6737040" cy="468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13"/>
              </a:buClr>
              <a:buFont typeface="Arial"/>
              <a:buAutoNum type="arabicPeriod"/>
            </a:pPr>
            <a:r>
              <a:rPr b="0" lang="es-ES" sz="2800" strike="noStrike" u="none">
                <a:solidFill>
                  <a:srgbClr val="000013"/>
                </a:solidFill>
                <a:effectLst/>
                <a:uFillTx/>
                <a:latin typeface="Arial"/>
              </a:rPr>
              <a:t>Lorem ipsum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13"/>
              </a:buClr>
              <a:buFont typeface="Arial"/>
              <a:buAutoNum type="arabicPeriod"/>
            </a:pPr>
            <a:r>
              <a:rPr b="0" lang="es-ES" sz="2800" strike="noStrike" u="none">
                <a:solidFill>
                  <a:srgbClr val="000013"/>
                </a:solidFill>
                <a:effectLst/>
                <a:uFillTx/>
                <a:latin typeface="Arial"/>
              </a:rPr>
              <a:t>Lorem ipsum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000013"/>
              </a:buClr>
              <a:buFont typeface="Arial"/>
              <a:buAutoNum type="arabicPeriod"/>
            </a:pPr>
            <a:r>
              <a:rPr b="0" lang="es-ES" sz="2800" strike="noStrike" u="none">
                <a:solidFill>
                  <a:srgbClr val="000013"/>
                </a:solidFill>
                <a:effectLst/>
                <a:uFillTx/>
                <a:latin typeface="Arial"/>
              </a:rPr>
              <a:t>Lorem ipsum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CuadroTexto 1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CuadroTexto 2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5" name="Conector recto 3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66" name="Conector recto 12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onente_oscuro">
    <p:bg>
      <p:bgPr>
        <a:solidFill>
          <a:srgbClr val="0b13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n 20" descr="Imagen que contiene transporte, vuelo, computadora, esquiando&#10;&#10;El contenido generado por IA puede ser incorrecto."/>
          <p:cNvPicPr/>
          <p:nvPr/>
        </p:nvPicPr>
        <p:blipFill>
          <a:blip r:embed="rId2">
            <a:alphaModFix amt="31000"/>
          </a:blip>
          <a:stretch/>
        </p:blipFill>
        <p:spPr>
          <a:xfrm>
            <a:off x="7977960" y="1647720"/>
            <a:ext cx="4212000" cy="520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52680" y="287640"/>
            <a:ext cx="5841360" cy="90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Presentación Ponente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CuadroTexto 1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CuadroTexto 2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71" name="Conector recto 3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72" name="Conector recto 12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52680" y="1647720"/>
            <a:ext cx="3804840" cy="425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348960" y="2081520"/>
            <a:ext cx="4525560" cy="63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Nombre Apellido Apellido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348960" y="3148200"/>
            <a:ext cx="4525560" cy="39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Cargo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76" name="Conector recto 22"/>
          <p:cNvCxnSpPr/>
          <p:nvPr/>
        </p:nvCxnSpPr>
        <p:spPr>
          <a:xfrm>
            <a:off x="6348960" y="2914920"/>
            <a:ext cx="4529520" cy="216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348240" y="4332240"/>
            <a:ext cx="4525560" cy="156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onente_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5" descr="Imagen que contiene transporte, vuelo, computadora, esquiando&#10;&#10;El contenido generado por IA puede ser incorrecto."/>
          <p:cNvPicPr/>
          <p:nvPr/>
        </p:nvPicPr>
        <p:blipFill>
          <a:blip r:embed="rId2">
            <a:alphaModFix amt="31000"/>
          </a:blip>
          <a:stretch/>
        </p:blipFill>
        <p:spPr>
          <a:xfrm>
            <a:off x="7977960" y="1647720"/>
            <a:ext cx="4212000" cy="520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52680" y="287640"/>
            <a:ext cx="5841360" cy="90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trike="noStrike" u="none">
                <a:solidFill>
                  <a:srgbClr val="000013"/>
                </a:solidFill>
                <a:effectLst/>
                <a:uFillTx/>
                <a:latin typeface="Arial"/>
              </a:rPr>
              <a:t>Presentación Ponente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CuadroTexto 1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CuadroTexto 2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2" name="Conector recto 3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83" name="Conector recto 12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52680" y="1647720"/>
            <a:ext cx="3804840" cy="425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348240" y="4332240"/>
            <a:ext cx="4525560" cy="156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348960" y="2081520"/>
            <a:ext cx="4525560" cy="63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rgbClr val="000013"/>
                </a:solidFill>
                <a:effectLst/>
                <a:uFillTx/>
                <a:latin typeface="Arial"/>
              </a:rPr>
              <a:t>Nombre Apellido Apellido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348960" y="3148200"/>
            <a:ext cx="4525560" cy="39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000013"/>
                </a:solidFill>
                <a:effectLst/>
                <a:uFillTx/>
                <a:latin typeface="Arial"/>
              </a:rPr>
              <a:t>Cargo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8" name="Conector recto 13"/>
          <p:cNvCxnSpPr/>
          <p:nvPr/>
        </p:nvCxnSpPr>
        <p:spPr>
          <a:xfrm>
            <a:off x="6348960" y="2914920"/>
            <a:ext cx="4529520" cy="2160"/>
          </a:xfrm>
          <a:prstGeom prst="straightConnector1">
            <a:avLst/>
          </a:prstGeom>
          <a:ln w="0">
            <a:solidFill>
              <a:srgbClr val="000013"/>
            </a:solidFill>
          </a:ln>
        </p:spPr>
      </p:cxn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ular sección">
    <p:bg>
      <p:bgPr>
        <a:solidFill>
          <a:srgbClr val="0b13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n 13" descr="Imagen que contiene transporte, vuelo, computadora, esquiando&#10;&#10;El contenido generado por IA puede ser incorrecto."/>
          <p:cNvPicPr/>
          <p:nvPr/>
        </p:nvPicPr>
        <p:blipFill>
          <a:blip r:embed="rId2">
            <a:alphaModFix amt="31000"/>
          </a:blip>
          <a:stretch/>
        </p:blipFill>
        <p:spPr>
          <a:xfrm>
            <a:off x="7977960" y="1647720"/>
            <a:ext cx="4212000" cy="520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389920" y="2520000"/>
            <a:ext cx="5841360" cy="90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Título sección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CuadroTexto 1"/>
          <p:cNvSpPr/>
          <p:nvPr/>
        </p:nvSpPr>
        <p:spPr>
          <a:xfrm>
            <a:off x="5551560" y="6626160"/>
            <a:ext cx="662256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	</a:t>
            </a: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 Un escudo digital para una España interconectada</a:t>
            </a:r>
            <a:endParaRPr b="0" lang="en-US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CuadroTexto 2"/>
          <p:cNvSpPr/>
          <p:nvPr/>
        </p:nvSpPr>
        <p:spPr>
          <a:xfrm>
            <a:off x="-9360" y="6626160"/>
            <a:ext cx="6095520" cy="2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800" strike="noStrike" u="none">
                <a:solidFill>
                  <a:srgbClr val="6ba4be"/>
                </a:solidFill>
                <a:effectLst/>
                <a:uFillTx/>
                <a:latin typeface="Arial"/>
              </a:rPr>
              <a:t>#STIC2025 </a:t>
            </a:r>
            <a:endParaRPr b="0" lang="en-US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93" name="Conector recto 3"/>
          <p:cNvCxnSpPr/>
          <p:nvPr/>
        </p:nvCxnSpPr>
        <p:spPr>
          <a:xfrm>
            <a:off x="9800280" y="6626160"/>
            <a:ext cx="228492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94" name="Conector recto 12"/>
          <p:cNvCxnSpPr/>
          <p:nvPr/>
        </p:nvCxnSpPr>
        <p:spPr>
          <a:xfrm>
            <a:off x="78480" y="6626160"/>
            <a:ext cx="536040" cy="2160"/>
          </a:xfrm>
          <a:prstGeom prst="straightConnector1">
            <a:avLst/>
          </a:prstGeom>
          <a:ln w="3175">
            <a:solidFill>
              <a:srgbClr val="138a95"/>
            </a:solidFill>
            <a:round/>
          </a:ln>
        </p:spPr>
      </p:cxnSp>
      <p:cxnSp>
        <p:nvCxnSpPr>
          <p:cNvPr id="95" name="Conector recto 5"/>
          <p:cNvCxnSpPr/>
          <p:nvPr/>
        </p:nvCxnSpPr>
        <p:spPr>
          <a:xfrm>
            <a:off x="5389560" y="3553920"/>
            <a:ext cx="5845680" cy="2160"/>
          </a:xfrm>
          <a:prstGeom prst="straightConnector1">
            <a:avLst/>
          </a:prstGeom>
          <a:ln w="0">
            <a:solidFill>
              <a:srgbClr val="ffffff"/>
            </a:solidFill>
          </a:ln>
        </p:spPr>
      </p:cxnSp>
      <p:sp>
        <p:nvSpPr>
          <p:cNvPr id="96" name="Título 1"/>
          <p:cNvSpPr/>
          <p:nvPr/>
        </p:nvSpPr>
        <p:spPr>
          <a:xfrm>
            <a:off x="5349600" y="3695040"/>
            <a:ext cx="5841360" cy="9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90000"/>
              </a:lnSpc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Subítulo sección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65000" y="940680"/>
            <a:ext cx="4288680" cy="489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x.com/_BashBunny" TargetMode="External"/><Relationship Id="rId2" Type="http://schemas.openxmlformats.org/officeDocument/2006/relationships/hyperlink" Target="https://github.com/bash-bunny" TargetMode="External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676320" y="453600"/>
            <a:ext cx="4775400" cy="5029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8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DARK</a:t>
            </a:r>
            <a:br>
              <a:rPr sz="4800"/>
            </a:br>
            <a:r>
              <a:rPr b="0" lang="es-ES" sz="48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OSINT</a:t>
            </a:r>
            <a:endParaRPr b="0" lang="en-US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Dark Web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Protecciones de TOR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886200" y="607680"/>
            <a:ext cx="7086240" cy="596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Dark Web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TOR vs VPN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380880" y="2057400"/>
            <a:ext cx="11733120" cy="3078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OPSEC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Opsec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7" name="Google Shape;269;g362ff7d0560_0_0" descr=""/>
          <p:cNvPicPr/>
          <p:nvPr/>
        </p:nvPicPr>
        <p:blipFill>
          <a:blip r:embed="rId1"/>
          <a:stretch/>
        </p:blipFill>
        <p:spPr>
          <a:xfrm>
            <a:off x="2286000" y="1267920"/>
            <a:ext cx="7771320" cy="5181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Navegador de la gente de Tor Project: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Viene configurado por defecto para acceder a internet mediante la red TOR y con una serie de configuraciones que agregan mayor proteccion.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Esta basado en Mozilla Firefox.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OPSEC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Tor Browser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5682600" y="1883880"/>
            <a:ext cx="5746320" cy="3830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Sistema operativo que corre encima de otro sistema operativo: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Linux corriendo en Windows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Windows corriendo en Linux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Windows o Linux corriendo en Mac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Permite conseguir una capa extra de seguridad, al trabajar en un entorno “aislado”.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OPSEC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Máquinas Virtuales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5" name="Google Shape;126;g36e547187e2_0_48" descr=""/>
          <p:cNvPicPr/>
          <p:nvPr/>
        </p:nvPicPr>
        <p:blipFill>
          <a:blip r:embed="rId1"/>
          <a:stretch/>
        </p:blipFill>
        <p:spPr>
          <a:xfrm>
            <a:off x="5733720" y="1847520"/>
            <a:ext cx="1579680" cy="157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6" name="Google Shape;127;g36e547187e2_0_48" descr=""/>
          <p:cNvPicPr/>
          <p:nvPr/>
        </p:nvPicPr>
        <p:blipFill>
          <a:blip r:embed="rId2"/>
          <a:stretch/>
        </p:blipFill>
        <p:spPr>
          <a:xfrm>
            <a:off x="8229600" y="2286000"/>
            <a:ext cx="1724040" cy="172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" name="Google Shape;125;g36e547187e2_0_48" descr=""/>
          <p:cNvPicPr/>
          <p:nvPr/>
        </p:nvPicPr>
        <p:blipFill>
          <a:blip r:embed="rId3"/>
          <a:stretch/>
        </p:blipFill>
        <p:spPr>
          <a:xfrm>
            <a:off x="6172200" y="4343400"/>
            <a:ext cx="1598400" cy="1598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8" name="Google Shape;128;g36e547187e2_0_48" descr=""/>
          <p:cNvPicPr/>
          <p:nvPr/>
        </p:nvPicPr>
        <p:blipFill>
          <a:blip r:embed="rId4"/>
          <a:stretch/>
        </p:blipFill>
        <p:spPr>
          <a:xfrm>
            <a:off x="8310600" y="5029200"/>
            <a:ext cx="2889000" cy="912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9" name="Google Shape;129;g36e547187e2_0_48" descr=""/>
          <p:cNvPicPr/>
          <p:nvPr/>
        </p:nvPicPr>
        <p:blipFill>
          <a:blip r:embed="rId5"/>
          <a:stretch/>
        </p:blipFill>
        <p:spPr>
          <a:xfrm>
            <a:off x="10389600" y="1702800"/>
            <a:ext cx="1495800" cy="1495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Es un sistema anonimo que se ejecuta como si fuera una aplicacion y que enruta todo el trafico a traves de internet: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Utiliza 2 maquinas virtuales.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Esta centrado completamente en el anonimato.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OPSEC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Whonix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4800600" y="3200400"/>
            <a:ext cx="6744240" cy="2055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Maquina amnésica orientada a la privacidad y el anonimato.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Permite ejecutarse desde un USB live y cuando se desconecta dicho USB que no quede ningun rastro de lo que se haya hecho en dicha maquina ni en el USB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Permite ejecutarlo en una maquina virtual, pero es mucho mas seguro usarlo con un usb live.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OPSEC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Tails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6172200" y="1267920"/>
            <a:ext cx="4395960" cy="4395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OPSEC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Gestor de Contraseñas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0" name="Google Shape;383;g362ff7d0560_0_149" descr=""/>
          <p:cNvPicPr/>
          <p:nvPr/>
        </p:nvPicPr>
        <p:blipFill>
          <a:blip r:embed="rId1"/>
          <a:stretch/>
        </p:blipFill>
        <p:spPr>
          <a:xfrm>
            <a:off x="1371600" y="2148840"/>
            <a:ext cx="3427200" cy="342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1" name="Google Shape;384;g362ff7d0560_0_149" descr=""/>
          <p:cNvPicPr/>
          <p:nvPr/>
        </p:nvPicPr>
        <p:blipFill>
          <a:blip r:embed="rId2"/>
          <a:srcRect l="0" t="-939" r="0" b="939"/>
          <a:stretch/>
        </p:blipFill>
        <p:spPr>
          <a:xfrm>
            <a:off x="7086600" y="2057400"/>
            <a:ext cx="3655800" cy="3655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DNMX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OnionEmail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OnionGosth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OnionMail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OPSEC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Sock Puppets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5" name="Google Shape;305;g362ff7d0560_0_44" descr=""/>
          <p:cNvPicPr/>
          <p:nvPr/>
        </p:nvPicPr>
        <p:blipFill>
          <a:blip r:embed="rId1"/>
          <a:stretch/>
        </p:blipFill>
        <p:spPr>
          <a:xfrm>
            <a:off x="4114800" y="1600920"/>
            <a:ext cx="6907320" cy="3884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OPSEC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Torificar Conexiones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rcRect l="3745" t="20540" r="4378" b="15894"/>
          <a:stretch/>
        </p:blipFill>
        <p:spPr>
          <a:xfrm>
            <a:off x="457560" y="3200760"/>
            <a:ext cx="11199240" cy="1826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52680" y="287640"/>
            <a:ext cx="5841360" cy="90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trike="noStrike" u="none">
                <a:solidFill>
                  <a:srgbClr val="000013"/>
                </a:solidFill>
                <a:effectLst/>
                <a:uFillTx/>
                <a:latin typeface="Arial"/>
              </a:rPr>
              <a:t>Presentación del Ponente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0" name="Marcador de posición de imagen 9" descr="Un dibujo de una persona&#10;&#10;El contenido generado por IA puede ser incorrecto."/>
          <p:cNvPicPr/>
          <p:nvPr/>
        </p:nvPicPr>
        <p:blipFill>
          <a:blip r:embed="rId1"/>
          <a:stretch/>
        </p:blipFill>
        <p:spPr>
          <a:xfrm>
            <a:off x="652680" y="1647720"/>
            <a:ext cx="3804840" cy="4251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Marcador de posición de imagen 2" descr=""/>
          <p:cNvPicPr/>
          <p:nvPr/>
        </p:nvPicPr>
        <p:blipFill>
          <a:blip r:embed="rId2"/>
          <a:stretch/>
        </p:blipFill>
        <p:spPr>
          <a:xfrm>
            <a:off x="608400" y="1647720"/>
            <a:ext cx="4420800" cy="442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348960" y="2081520"/>
            <a:ext cx="4525560" cy="63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800" strike="noStrike" u="none">
                <a:solidFill>
                  <a:srgbClr val="000013"/>
                </a:solidFill>
                <a:effectLst/>
                <a:uFillTx/>
                <a:latin typeface="Arial"/>
              </a:rPr>
              <a:t>Jaime Esquivias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348960" y="3148200"/>
            <a:ext cx="4525560" cy="398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ParanoidS3c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Bash Bunny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Investigación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2171520" y="1447920"/>
            <a:ext cx="7427880" cy="4951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Nunca usar cuentas personales o con informacion personal.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Mínimo:</a:t>
            </a: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usar el navegador de TOR.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Configurar el navegador adecuadamente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Protecciones recomendadas: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1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Whonix</a:t>
            </a: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: investigaciones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1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Tails</a:t>
            </a: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: si es importante no dejar rastro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OPSEC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5486400" y="2057400"/>
            <a:ext cx="6095880" cy="3428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Google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rcRect l="17710" t="18370" r="17704" b="19687"/>
          <a:stretch/>
        </p:blipFill>
        <p:spPr>
          <a:xfrm>
            <a:off x="7087320" y="457920"/>
            <a:ext cx="2513160" cy="2513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1035720" y="1828800"/>
            <a:ext cx="4449960" cy="4342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6400800" y="3200400"/>
            <a:ext cx="4237200" cy="3199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IACA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234800" y="1520280"/>
            <a:ext cx="9508680" cy="4651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DeepDarkCTI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914400" y="1449000"/>
            <a:ext cx="10057680" cy="4951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Ahmia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600200" y="1525320"/>
            <a:ext cx="8741520" cy="4874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Hoodle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2286000" y="1487160"/>
            <a:ext cx="6829200" cy="5141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Torch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600200" y="1828800"/>
            <a:ext cx="8830440" cy="3199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Bash Bunny Crawler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2514600" y="1267920"/>
            <a:ext cx="7543080" cy="5360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ParanoidS3c Dark Crawler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2743200" y="1267560"/>
            <a:ext cx="6345360" cy="532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52680" y="287640"/>
            <a:ext cx="5841360" cy="90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4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ÍNDICE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218560" y="1503720"/>
            <a:ext cx="6718680" cy="468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Dark Web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DarkWeb vs DeepWeb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Redes P2P/TOR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OPSEC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Máquinas Virtuales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Cuentas anonimas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Torificar conexiones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AutoNum type="arabicPeriod"/>
            </a:pPr>
            <a:r>
              <a:rPr b="0" lang="es-ES" sz="28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Investigación en la Dark Web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Objetivos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286000" y="1375920"/>
            <a:ext cx="7543080" cy="502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510300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Averiguar si hay filtraciones de mi empresa.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Pasos: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Buscar foros underground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Buscadores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Onion Wiki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Crawlers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Darse de alta en los foros con una cuenta anonima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Realizar busquedas por palabras clave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Opcional: monitoreo constante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Objetivo 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5855040" y="1567440"/>
            <a:ext cx="5802840" cy="386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510300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Deanonimizar un servicio Onion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Pasos: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Obtener el servicio onion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Probar distintas tecnicas de deanonimizacion automaticas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Shodan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Censys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Zoomeye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Analisis de los metadatos de los ficheros del servicio onion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Analisis manual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Zaproxy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Objetivo 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5943600" y="1828800"/>
            <a:ext cx="5802840" cy="386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Objetivo 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2286000" y="914400"/>
            <a:ext cx="8358840" cy="552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510300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Búsqueda de información de personas.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Pasos: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Recopilacion de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Nicks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Cuentas en RRSS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Emails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Ligar informacion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Brechas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Registros Whois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Foros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Investigación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Objetivo 3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5619960" y="1371600"/>
            <a:ext cx="6171840" cy="4114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Técnicas Avanzadas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Técnicas Avanzadas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2286000" y="1371600"/>
            <a:ext cx="7631640" cy="5087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510300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Clonar una página web.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Crear un servicio web en la</a:t>
            </a:r>
            <a:br>
              <a:rPr sz="2200"/>
            </a:b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red onion.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Modificar la página web clonada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BeeF Hooks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Login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Etc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Copiar la página web clonada al servicio de onion.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(Opcional) DoS servicio original.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Técnicas Avanzadas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Phishing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715000" y="2071080"/>
            <a:ext cx="5942880" cy="3414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510300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Convertirse en operador de TOR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Operar un nodo de TOR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Entrada/Salida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Entrada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Se pueden ver las Ips de los que se conectan a TOR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Salida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Es posible ver a donde se estan conectando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Nota: la mayoria de paginas van por http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Profit?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Técnicas Avanzadas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TOR Operator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6026400" y="1613160"/>
            <a:ext cx="5860080" cy="3643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Muchas gracias!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5"/>
          <p:cNvSpPr txBox="1"/>
          <p:nvPr/>
        </p:nvSpPr>
        <p:spPr>
          <a:xfrm>
            <a:off x="914400" y="1509120"/>
            <a:ext cx="685800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Bash Bunny: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Twitter: </a:t>
            </a: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  <a:hlinkClick r:id="rId1"/>
              </a:rPr>
              <a:t>https://x.com/_BashBunny</a:t>
            </a: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_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  <a:ea typeface="Unifont"/>
              </a:rPr>
              <a:t>Github: </a:t>
            </a: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  <a:hlinkClick r:id="rId2"/>
              </a:rPr>
              <a:t>https://github.com/bash-bunny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ParanoidS3c: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Twitter: </a:t>
            </a: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https://x.com/ParanoidS3c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Github: </a:t>
            </a: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https://github.com/paranoidsec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8686800" y="3886200"/>
            <a:ext cx="2286000" cy="228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8686800" y="1143000"/>
            <a:ext cx="2286000" cy="228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Dark Web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Dark Web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2057400" y="1371600"/>
            <a:ext cx="7618320" cy="502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Dark Web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Dark Web vs Deep Web vs Surface Web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2514600" y="1430280"/>
            <a:ext cx="6933240" cy="5198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Red de ordenadores que funcionan sin clientes ni servidores fijos.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Los nodos actúan simultáneamente como clientes y servidores.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Permite el intercambio directo de información entre ordenadores interconectados.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Dark Web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Redes Peer 2 Peer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401520" y="685800"/>
            <a:ext cx="4341600" cy="5790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Ejemplos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Freenet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Zeronet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I2P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Dark Web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Redes Peer 2 Peer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343400" y="1371600"/>
            <a:ext cx="3198600" cy="240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7772400" y="1600200"/>
            <a:ext cx="3769200" cy="251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4554000" y="4343400"/>
            <a:ext cx="6322680" cy="1598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/>
          </p:nvPr>
        </p:nvSpPr>
        <p:spPr>
          <a:xfrm>
            <a:off x="839880" y="1567440"/>
            <a:ext cx="3930120" cy="489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The Onion Routing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Creado por la Marina de EE.UU., hoy de uso libre.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Permite privacidad y anonimato en Internet.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Acceso a dominios ocultos no indexados.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s-ES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 TOR: el tráfico pasa por 3 nodos, evitando conexión directa entre origen y destino.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1200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Dark Web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838080" y="902520"/>
            <a:ext cx="10512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TOR 101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090040" y="1829520"/>
            <a:ext cx="6460920" cy="3655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287640"/>
            <a:ext cx="10541880" cy="572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s-ES" sz="3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Dark Web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902520"/>
            <a:ext cx="105418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800" strike="noStrike" u="none">
                <a:solidFill>
                  <a:srgbClr val="137da7"/>
                </a:solidFill>
                <a:effectLst/>
                <a:uFillTx/>
                <a:latin typeface="Arial"/>
              </a:rPr>
              <a:t>Onion Routing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384200" y="1830600"/>
            <a:ext cx="9524160" cy="3171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Tema de Office">
  <a:themeElements>
    <a:clrScheme name="STIC2024">
      <a:dk1>
        <a:srgbClr val="151f36"/>
      </a:dk1>
      <a:lt1>
        <a:srgbClr val="ffffff"/>
      </a:lt1>
      <a:dk2>
        <a:srgbClr val="1f1536"/>
      </a:dk2>
      <a:lt2>
        <a:srgbClr val="a5a2a2"/>
      </a:lt2>
      <a:accent1>
        <a:srgbClr val="2194d2"/>
      </a:accent1>
      <a:accent2>
        <a:srgbClr val="00a8bf"/>
      </a:accent2>
      <a:accent3>
        <a:srgbClr val="af7a26"/>
      </a:accent3>
      <a:accent4>
        <a:srgbClr val="cae7ea"/>
      </a:accent4>
      <a:accent5>
        <a:srgbClr val="f4c283"/>
      </a:accent5>
      <a:accent6>
        <a:srgbClr val="85b7ce"/>
      </a:accent6>
      <a:hlink>
        <a:srgbClr val="2194d2"/>
      </a:hlink>
      <a:folHlink>
        <a:srgbClr val="395da8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Tema de Office">
  <a:themeElements>
    <a:clrScheme name="STIC2024">
      <a:dk1>
        <a:srgbClr val="151f36"/>
      </a:dk1>
      <a:lt1>
        <a:srgbClr val="ffffff"/>
      </a:lt1>
      <a:dk2>
        <a:srgbClr val="1f1536"/>
      </a:dk2>
      <a:lt2>
        <a:srgbClr val="a5a2a2"/>
      </a:lt2>
      <a:accent1>
        <a:srgbClr val="2194d2"/>
      </a:accent1>
      <a:accent2>
        <a:srgbClr val="00a8bf"/>
      </a:accent2>
      <a:accent3>
        <a:srgbClr val="af7a26"/>
      </a:accent3>
      <a:accent4>
        <a:srgbClr val="cae7ea"/>
      </a:accent4>
      <a:accent5>
        <a:srgbClr val="f4c283"/>
      </a:accent5>
      <a:accent6>
        <a:srgbClr val="85b7ce"/>
      </a:accent6>
      <a:hlink>
        <a:srgbClr val="2194d2"/>
      </a:hlink>
      <a:folHlink>
        <a:srgbClr val="395da8"/>
      </a:folHlink>
    </a:clrScheme>
    <a:fontScheme name="Arial">
      <a:majorFont>
        <a:latin typeface="Arial" panose="020B0604020202020204" pitchFamily="0" charset="1"/>
        <a:ea typeface=""/>
        <a:cs typeface=""/>
      </a:majorFont>
      <a:minorFont>
        <a:latin typeface="Arial" panose="020B06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Application>LibreOffice/25.8.3.2$Linux_X86_64 LibreOffice_project/580$Build-2</Application>
  <AppVersion>15.0000</AppVersion>
  <Words>122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2025-09-12T14:29:32Z</dcterms:created>
  <dc:creator/>
  <dc:description/>
  <dc:language>en-US</dc:language>
  <cp:lastModifiedBy/>
  <dcterms:modified xsi:type="dcterms:W3CDTF">2025-11-20T13:02:58Z</dcterms:modified>
  <cp:revision>34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9</vt:i4>
  </property>
</Properties>
</file>